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56"/>
  </p:normalViewPr>
  <p:slideViewPr>
    <p:cSldViewPr snapToGrid="0" snapToObjects="1">
      <p:cViewPr>
        <p:scale>
          <a:sx n="84" d="100"/>
          <a:sy n="84" d="100"/>
        </p:scale>
        <p:origin x="14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001A9-72AA-9947-A42F-B0620CA96FC3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4C0A-435F-764F-BFBD-B10ED8E77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4C0A-435F-764F-BFBD-B10ED8E777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1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4C0A-435F-764F-BFBD-B10ED8E777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9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Relationship Id="rId3" Type="http://schemas.openxmlformats.org/officeDocument/2006/relationships/image" Target="../media/image5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Relationship Id="rId3" Type="http://schemas.openxmlformats.org/officeDocument/2006/relationships/image" Target="../media/image5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image" Target="../media/image5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64.tiff"/><Relationship Id="rId5" Type="http://schemas.openxmlformats.org/officeDocument/2006/relationships/image" Target="../media/image65.tiff"/><Relationship Id="rId6" Type="http://schemas.openxmlformats.org/officeDocument/2006/relationships/image" Target="../media/image66.tiff"/><Relationship Id="rId7" Type="http://schemas.openxmlformats.org/officeDocument/2006/relationships/image" Target="../media/image67.tiff"/><Relationship Id="rId8" Type="http://schemas.openxmlformats.org/officeDocument/2006/relationships/image" Target="../media/image68.tiff"/><Relationship Id="rId9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Relationship Id="rId3" Type="http://schemas.openxmlformats.org/officeDocument/2006/relationships/image" Target="../media/image7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4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4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Relationship Id="rId3" Type="http://schemas.openxmlformats.org/officeDocument/2006/relationships/image" Target="../media/image7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139159"/>
            <a:ext cx="6831673" cy="1086237"/>
          </a:xfrm>
        </p:spPr>
        <p:txBody>
          <a:bodyPr/>
          <a:lstStyle/>
          <a:p>
            <a:r>
              <a:rPr lang="en-US" dirty="0" smtClean="0"/>
              <a:t>Dr. Venkateshwaran Loganathan B.E., M.S., Ph.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2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Lists - Slicing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69" y="864056"/>
            <a:ext cx="3200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76800" y="1029980"/>
            <a:ext cx="71475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Slicing is the easiest way to make a copy of a list. The expression </a:t>
            </a:r>
            <a:r>
              <a:rPr lang="en-US" dirty="0" err="1">
                <a:latin typeface="Helvetica" charset="0"/>
              </a:rPr>
              <a:t>lst</a:t>
            </a:r>
            <a:r>
              <a:rPr lang="en-US" dirty="0">
                <a:latin typeface="Helvetica" charset="0"/>
              </a:rPr>
              <a:t>[:] evaluates to a copy of </a:t>
            </a:r>
            <a:r>
              <a:rPr lang="en-US" dirty="0" smtClean="0">
                <a:latin typeface="Helvetica" charset="0"/>
              </a:rPr>
              <a:t>the entire </a:t>
            </a:r>
            <a:r>
              <a:rPr lang="en-US" dirty="0">
                <a:latin typeface="Helvetica" charset="0"/>
              </a:rPr>
              <a:t>list </a:t>
            </a:r>
            <a:r>
              <a:rPr lang="en-US" dirty="0" err="1">
                <a:latin typeface="Helvetica" charset="0"/>
              </a:rPr>
              <a:t>lst</a:t>
            </a:r>
            <a:r>
              <a:rPr lang="en-US" dirty="0" smtClean="0">
                <a:latin typeface="Helvetica" charset="0"/>
              </a:rPr>
              <a:t>.</a:t>
            </a:r>
          </a:p>
          <a:p>
            <a:endParaRPr lang="en-US" dirty="0">
              <a:effectLst/>
              <a:latin typeface="Helvetica" charset="0"/>
            </a:endParaRP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expression </a:t>
            </a:r>
            <a:r>
              <a:rPr lang="en-US" dirty="0" err="1"/>
              <a:t>lst</a:t>
            </a:r>
            <a:r>
              <a:rPr lang="en-US" dirty="0"/>
              <a:t>[::-1] makes a copy of list </a:t>
            </a:r>
            <a:r>
              <a:rPr lang="en-US" dirty="0" err="1"/>
              <a:t>lst</a:t>
            </a:r>
            <a:r>
              <a:rPr lang="en-US" dirty="0"/>
              <a:t> with all of its </a:t>
            </a:r>
            <a:r>
              <a:rPr lang="en-US" dirty="0" smtClean="0"/>
              <a:t>elements appearing in reverse </a:t>
            </a:r>
            <a:r>
              <a:rPr lang="en-US" dirty="0"/>
              <a:t>order.</a:t>
            </a:r>
          </a:p>
          <a:p>
            <a:endParaRPr lang="en-US" dirty="0"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129088"/>
            <a:ext cx="6997700" cy="2578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" y="4861560"/>
            <a:ext cx="3657600" cy="1524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76800" y="2651760"/>
            <a:ext cx="6997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When the slicing expression appears on the left side of the assignment operator it can modify the </a:t>
            </a:r>
            <a:r>
              <a:rPr lang="en-US" dirty="0" smtClean="0">
                <a:latin typeface="Helvetica" charset="0"/>
              </a:rPr>
              <a:t>contents of </a:t>
            </a:r>
            <a:r>
              <a:rPr lang="en-US" dirty="0">
                <a:latin typeface="Helvetica" charset="0"/>
              </a:rPr>
              <a:t>the list. This is known as slice assignment. A slice assignment can modify a list by removing </a:t>
            </a:r>
            <a:r>
              <a:rPr lang="en-US" dirty="0" smtClean="0">
                <a:latin typeface="Helvetica" charset="0"/>
              </a:rPr>
              <a:t>or adding </a:t>
            </a:r>
            <a:r>
              <a:rPr lang="en-US" dirty="0">
                <a:latin typeface="Helvetica" charset="0"/>
              </a:rPr>
              <a:t>a subrange of elements in an existing list.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 Element Removal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41068" y="1123950"/>
            <a:ext cx="11083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We </a:t>
            </a:r>
            <a:r>
              <a:rPr lang="en-US" dirty="0" smtClean="0">
                <a:latin typeface="Helvetica" charset="0"/>
              </a:rPr>
              <a:t>use </a:t>
            </a:r>
            <a:r>
              <a:rPr lang="en-US" dirty="0">
                <a:solidFill>
                  <a:srgbClr val="0000B4"/>
                </a:solidFill>
                <a:latin typeface="Helvetica" charset="0"/>
              </a:rPr>
              <a:t>del </a:t>
            </a:r>
            <a:r>
              <a:rPr lang="en-US" dirty="0" smtClean="0">
                <a:latin typeface="Helvetica" charset="0"/>
              </a:rPr>
              <a:t>to remove </a:t>
            </a:r>
            <a:r>
              <a:rPr lang="en-US" dirty="0">
                <a:latin typeface="Helvetica" charset="0"/>
              </a:rPr>
              <a:t>a specific element from a list via its index. The following sequence uses range to build a list </a:t>
            </a:r>
            <a:r>
              <a:rPr lang="en-US" dirty="0" smtClean="0">
                <a:latin typeface="Helvetica" charset="0"/>
              </a:rPr>
              <a:t>and </a:t>
            </a:r>
            <a:r>
              <a:rPr lang="en-US" dirty="0" smtClean="0">
                <a:solidFill>
                  <a:srgbClr val="0000B4"/>
                </a:solidFill>
                <a:latin typeface="Helvetica" charset="0"/>
              </a:rPr>
              <a:t>del </a:t>
            </a:r>
            <a:r>
              <a:rPr lang="en-US" dirty="0">
                <a:latin typeface="Helvetica" charset="0"/>
              </a:rPr>
              <a:t>to remove one of the list’s </a:t>
            </a:r>
            <a:r>
              <a:rPr lang="en-US" dirty="0" smtClean="0">
                <a:latin typeface="Helvetica" charset="0"/>
              </a:rPr>
              <a:t>elements.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90" y="1851561"/>
            <a:ext cx="3492500" cy="157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470" y="3700730"/>
            <a:ext cx="75438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270" y="5575299"/>
            <a:ext cx="7442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0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424940"/>
            <a:ext cx="9258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 Methods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44880" y="926486"/>
            <a:ext cx="4968240" cy="2862322"/>
          </a:xfrm>
          <a:prstGeom prst="rect">
            <a:avLst/>
          </a:prstGeom>
          <a:solidFill>
            <a:schemeClr val="bg2">
              <a:alpha val="96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Since lists are mutable data structures, the list class has both __</a:t>
            </a:r>
            <a:r>
              <a:rPr lang="en-US" dirty="0" err="1">
                <a:latin typeface="Helvetica" charset="0"/>
              </a:rPr>
              <a:t>getitem</a:t>
            </a:r>
            <a:r>
              <a:rPr lang="en-US" dirty="0">
                <a:latin typeface="Helvetica" charset="0"/>
              </a:rPr>
              <a:t>__ and __</a:t>
            </a:r>
            <a:r>
              <a:rPr lang="en-US" dirty="0" err="1">
                <a:latin typeface="Helvetica" charset="0"/>
              </a:rPr>
              <a:t>setitem</a:t>
            </a:r>
            <a:r>
              <a:rPr lang="en-US" dirty="0">
                <a:latin typeface="Helvetica" charset="0"/>
              </a:rPr>
              <a:t>__ methods</a:t>
            </a:r>
            <a:r>
              <a:rPr lang="en-US" dirty="0" smtClean="0">
                <a:latin typeface="Helvetica" charset="0"/>
              </a:rPr>
              <a:t>.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The </a:t>
            </a:r>
            <a:r>
              <a:rPr lang="en-US" dirty="0" smtClean="0">
                <a:latin typeface="Helvetica" charset="0"/>
              </a:rPr>
              <a:t>statement, 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</a:rPr>
              <a:t>x </a:t>
            </a:r>
            <a:r>
              <a:rPr lang="en-US" dirty="0">
                <a:solidFill>
                  <a:srgbClr val="FF0000"/>
                </a:solidFill>
                <a:latin typeface="Helvetica" charset="0"/>
              </a:rPr>
              <a:t>= </a:t>
            </a:r>
            <a:r>
              <a:rPr lang="en-US" dirty="0" err="1" smtClean="0">
                <a:solidFill>
                  <a:srgbClr val="FF0000"/>
                </a:solidFill>
                <a:latin typeface="Helvetica" charset="0"/>
              </a:rPr>
              <a:t>lst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</a:rPr>
              <a:t>[2], </a:t>
            </a:r>
            <a:r>
              <a:rPr lang="en-US" dirty="0" smtClean="0">
                <a:latin typeface="Helvetica" charset="0"/>
              </a:rPr>
              <a:t>behind </a:t>
            </a:r>
            <a:r>
              <a:rPr lang="en-US" dirty="0">
                <a:latin typeface="Helvetica" charset="0"/>
              </a:rPr>
              <a:t>the scenes becomes the method call</a:t>
            </a:r>
          </a:p>
          <a:p>
            <a:r>
              <a:rPr lang="en-US" dirty="0">
                <a:solidFill>
                  <a:srgbClr val="FF0000"/>
                </a:solidFill>
                <a:latin typeface="Helvetica" charset="0"/>
              </a:rPr>
              <a:t>x = list.__</a:t>
            </a:r>
            <a:r>
              <a:rPr lang="en-US" dirty="0" err="1">
                <a:solidFill>
                  <a:srgbClr val="FF0000"/>
                </a:solidFill>
                <a:latin typeface="Helvetica" charset="0"/>
              </a:rPr>
              <a:t>getitem</a:t>
            </a:r>
            <a:r>
              <a:rPr lang="en-US" dirty="0">
                <a:solidFill>
                  <a:srgbClr val="FF0000"/>
                </a:solidFill>
                <a:latin typeface="Helvetica" charset="0"/>
              </a:rPr>
              <a:t>__(</a:t>
            </a:r>
            <a:r>
              <a:rPr lang="en-US" dirty="0" err="1">
                <a:solidFill>
                  <a:srgbClr val="FF0000"/>
                </a:solidFill>
                <a:latin typeface="Helvetica" charset="0"/>
              </a:rPr>
              <a:t>lst</a:t>
            </a:r>
            <a:r>
              <a:rPr lang="en-US" dirty="0">
                <a:solidFill>
                  <a:srgbClr val="FF0000"/>
                </a:solidFill>
                <a:latin typeface="Helvetica" charset="0"/>
              </a:rPr>
              <a:t>, 2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</a:rPr>
              <a:t>)</a:t>
            </a:r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and the </a:t>
            </a:r>
            <a:r>
              <a:rPr lang="en-US" dirty="0" smtClean="0">
                <a:latin typeface="Helvetica" charset="0"/>
              </a:rPr>
              <a:t>statement, </a:t>
            </a:r>
            <a:r>
              <a:rPr lang="en-US" dirty="0" err="1" smtClean="0">
                <a:solidFill>
                  <a:srgbClr val="FF0000"/>
                </a:solidFill>
                <a:latin typeface="Helvetica" charset="0"/>
              </a:rPr>
              <a:t>lst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</a:rPr>
              <a:t>[2</a:t>
            </a:r>
            <a:r>
              <a:rPr lang="en-US" dirty="0">
                <a:solidFill>
                  <a:srgbClr val="FF0000"/>
                </a:solidFill>
                <a:latin typeface="Helvetica" charset="0"/>
              </a:rPr>
              <a:t>] = 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</a:rPr>
              <a:t>x</a:t>
            </a:r>
            <a:r>
              <a:rPr lang="en-US" dirty="0" smtClean="0">
                <a:latin typeface="Helvetica" charset="0"/>
              </a:rPr>
              <a:t>, maps </a:t>
            </a:r>
            <a:r>
              <a:rPr lang="en-US" dirty="0">
                <a:latin typeface="Helvetica" charset="0"/>
              </a:rPr>
              <a:t>to</a:t>
            </a:r>
          </a:p>
          <a:p>
            <a:r>
              <a:rPr lang="en-US" dirty="0">
                <a:solidFill>
                  <a:srgbClr val="FF0000"/>
                </a:solidFill>
                <a:latin typeface="Helvetica" charset="0"/>
              </a:rPr>
              <a:t>list.__</a:t>
            </a:r>
            <a:r>
              <a:rPr lang="en-US" dirty="0" err="1">
                <a:solidFill>
                  <a:srgbClr val="FF0000"/>
                </a:solidFill>
                <a:latin typeface="Helvetica" charset="0"/>
              </a:rPr>
              <a:t>setitem</a:t>
            </a:r>
            <a:r>
              <a:rPr lang="en-US" dirty="0">
                <a:solidFill>
                  <a:srgbClr val="FF0000"/>
                </a:solidFill>
                <a:latin typeface="Helvetica" charset="0"/>
              </a:rPr>
              <a:t>__(</a:t>
            </a:r>
            <a:r>
              <a:rPr lang="en-US" dirty="0" err="1">
                <a:solidFill>
                  <a:srgbClr val="FF0000"/>
                </a:solidFill>
                <a:latin typeface="Helvetica" charset="0"/>
              </a:rPr>
              <a:t>lst</a:t>
            </a:r>
            <a:r>
              <a:rPr lang="en-US" dirty="0">
                <a:solidFill>
                  <a:srgbClr val="FF0000"/>
                </a:solidFill>
                <a:latin typeface="Helvetica" charset="0"/>
              </a:rPr>
              <a:t>, 2, x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</a:rPr>
              <a:t>)</a:t>
            </a:r>
          </a:p>
          <a:p>
            <a:endParaRPr lang="en-US" dirty="0"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5040" y="995184"/>
            <a:ext cx="55168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The </a:t>
            </a:r>
            <a:r>
              <a:rPr lang="en-US" dirty="0" err="1">
                <a:latin typeface="Helvetica" charset="0"/>
              </a:rPr>
              <a:t>str</a:t>
            </a:r>
            <a:r>
              <a:rPr lang="en-US" dirty="0">
                <a:latin typeface="Helvetica" charset="0"/>
              </a:rPr>
              <a:t> class does not have a __</a:t>
            </a:r>
            <a:r>
              <a:rPr lang="en-US" dirty="0" err="1">
                <a:latin typeface="Helvetica" charset="0"/>
              </a:rPr>
              <a:t>setitem</a:t>
            </a:r>
            <a:r>
              <a:rPr lang="en-US" dirty="0">
                <a:latin typeface="Helvetica" charset="0"/>
              </a:rPr>
              <a:t>__ method, since strings are immutable.</a:t>
            </a:r>
          </a:p>
          <a:p>
            <a:r>
              <a:rPr lang="en-US" dirty="0">
                <a:latin typeface="Helvetica" charset="0"/>
              </a:rPr>
              <a:t>The code</a:t>
            </a:r>
          </a:p>
          <a:p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lst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= [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"three"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]</a:t>
            </a:r>
            <a:endParaRPr lang="en-US" dirty="0">
              <a:solidFill>
                <a:srgbClr val="9A0000"/>
              </a:solidFill>
              <a:latin typeface="Helvetica" charset="0"/>
            </a:endParaRPr>
          </a:p>
          <a:p>
            <a:r>
              <a:rPr lang="en-US" dirty="0" err="1">
                <a:latin typeface="Helvetica" charset="0"/>
              </a:rPr>
              <a:t>lst</a:t>
            </a:r>
            <a:r>
              <a:rPr lang="en-US" dirty="0">
                <a:latin typeface="Helvetica" charset="0"/>
              </a:rPr>
              <a:t> += [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"four"</a:t>
            </a:r>
            <a:r>
              <a:rPr lang="en-US" dirty="0">
                <a:latin typeface="Helvetica" charset="0"/>
              </a:rPr>
              <a:t>]</a:t>
            </a:r>
          </a:p>
          <a:p>
            <a:r>
              <a:rPr lang="en-US" dirty="0">
                <a:latin typeface="Helvetica" charset="0"/>
              </a:rPr>
              <a:t>is equivalent to</a:t>
            </a:r>
          </a:p>
          <a:p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lst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= [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, 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"three"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]</a:t>
            </a:r>
            <a:endParaRPr lang="en-US" dirty="0">
              <a:solidFill>
                <a:srgbClr val="9A0000"/>
              </a:solidFill>
              <a:latin typeface="Helvetica" charset="0"/>
            </a:endParaRPr>
          </a:p>
          <a:p>
            <a:r>
              <a:rPr lang="en-US" dirty="0" err="1">
                <a:latin typeface="Helvetica" charset="0"/>
              </a:rPr>
              <a:t>lst.append</a:t>
            </a:r>
            <a:r>
              <a:rPr lang="en-US" dirty="0">
                <a:latin typeface="Helvetica" charset="0"/>
              </a:rPr>
              <a:t>(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"four"</a:t>
            </a:r>
            <a:r>
              <a:rPr lang="en-US" dirty="0">
                <a:latin typeface="Helvetica" charset="0"/>
              </a:rPr>
              <a:t>)</a:t>
            </a:r>
          </a:p>
          <a:p>
            <a:r>
              <a:rPr lang="en-US" dirty="0">
                <a:latin typeface="Helvetica" charset="0"/>
              </a:rPr>
              <a:t>but the version using append is more efficient.</a:t>
            </a:r>
          </a:p>
        </p:txBody>
      </p:sp>
      <p:sp>
        <p:nvSpPr>
          <p:cNvPr id="7" name="Rectangle 6"/>
          <p:cNvSpPr/>
          <p:nvPr/>
        </p:nvSpPr>
        <p:spPr>
          <a:xfrm>
            <a:off x="941069" y="4039484"/>
            <a:ext cx="1091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The sys module provides a global variable named </a:t>
            </a:r>
            <a:r>
              <a:rPr lang="en-US" dirty="0" err="1">
                <a:latin typeface="Helvetica" charset="0"/>
              </a:rPr>
              <a:t>argv</a:t>
            </a:r>
            <a:r>
              <a:rPr lang="en-US" dirty="0">
                <a:latin typeface="Helvetica" charset="0"/>
              </a:rPr>
              <a:t> that is a list of extra text that the user can supply</a:t>
            </a:r>
          </a:p>
          <a:p>
            <a:r>
              <a:rPr lang="en-US" dirty="0">
                <a:latin typeface="Helvetica" charset="0"/>
              </a:rPr>
              <a:t>when launching an application from the operating system </a:t>
            </a:r>
            <a:r>
              <a:rPr lang="en-US" dirty="0" smtClean="0">
                <a:latin typeface="Helvetica" charset="0"/>
              </a:rPr>
              <a:t>shell. </a:t>
            </a:r>
            <a:r>
              <a:rPr lang="en-US" dirty="0">
                <a:latin typeface="Helvetica" charset="0"/>
              </a:rPr>
              <a:t>Some programs expect or allow the user to provide extra information. It simply reports the extra information the user supplied.</a:t>
            </a:r>
          </a:p>
          <a:p>
            <a:endParaRPr lang="en-US" dirty="0">
              <a:latin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10" y="5354025"/>
            <a:ext cx="3149600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210" y="5252425"/>
            <a:ext cx="4533900" cy="1308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0594" y="3616991"/>
            <a:ext cx="553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Command </a:t>
            </a:r>
            <a:r>
              <a:rPr lang="en-US" sz="2800" smtClean="0"/>
              <a:t>Line Arguments</a:t>
            </a:r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822961" y="3580506"/>
            <a:ext cx="11201400" cy="3123835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9000"/>
                  <a:lumOff val="21000"/>
                  <a:alpha val="3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4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 Comprehension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1069" y="1123950"/>
            <a:ext cx="72428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Mathematicians often represent sets in two different ways:</a:t>
            </a:r>
          </a:p>
          <a:p>
            <a:r>
              <a:rPr lang="en-US" dirty="0">
                <a:latin typeface="Helvetica" charset="0"/>
              </a:rPr>
              <a:t>1. set roster notation, which enumerates the elements in the set, and</a:t>
            </a:r>
          </a:p>
          <a:p>
            <a:r>
              <a:rPr lang="en-US" dirty="0">
                <a:latin typeface="Helvetica" charset="0"/>
              </a:rPr>
              <a:t>2. set builder notation, which describes the contents of the set using a rule for constructing the </a:t>
            </a:r>
            <a:r>
              <a:rPr lang="en-US" dirty="0" smtClean="0">
                <a:latin typeface="Helvetica" charset="0"/>
              </a:rPr>
              <a:t>set’s elements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We can express P, the set of perfect squares less than 50, using both of these methods:</a:t>
            </a:r>
          </a:p>
          <a:p>
            <a:r>
              <a:rPr lang="en-US" dirty="0">
                <a:latin typeface="Helvetica" charset="0"/>
              </a:rPr>
              <a:t>1. set roster notation: P = {0,1,4,9,16,25,36,49}</a:t>
            </a:r>
          </a:p>
          <a:p>
            <a:r>
              <a:rPr lang="en-US" dirty="0">
                <a:latin typeface="Helvetica" charset="0"/>
              </a:rPr>
              <a:t>2. set builder notation: P = {x2 | x ∈ {0,1,2,3,4,5,6,7}}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3880" y="983824"/>
            <a:ext cx="4008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The set roster notation example is obvious—it just lists the elements of the set. We read the set builder</a:t>
            </a:r>
          </a:p>
          <a:p>
            <a:r>
              <a:rPr lang="en-US" dirty="0">
                <a:latin typeface="Helvetica" charset="0"/>
              </a:rPr>
              <a:t>notation example as “P is the set of all squares of x, such that x is taken from the set {0,1,2,3,4,5,6,7}.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64" y="3916680"/>
            <a:ext cx="10426700" cy="259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60" y="2738150"/>
            <a:ext cx="321183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Multi Dimensional Lists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64" y="1123950"/>
            <a:ext cx="94869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3448050"/>
            <a:ext cx="61341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3821430"/>
            <a:ext cx="2311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Tuples, Dictionaries &amp; Sets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83461" y="986314"/>
            <a:ext cx="5793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</a:rPr>
              <a:t>Tuples are similar to lists, except tuples are immutable.</a:t>
            </a:r>
            <a:endParaRPr lang="en-US"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0" y="1513602"/>
            <a:ext cx="7416800" cy="294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89" y="4918472"/>
            <a:ext cx="4330700" cy="876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15914" y="4987290"/>
            <a:ext cx="6675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Lists can hold heterogeneous data types, and so too can </a:t>
            </a:r>
            <a:r>
              <a:rPr lang="en-US" dirty="0" smtClean="0">
                <a:latin typeface="Helvetica" charset="0"/>
              </a:rPr>
              <a:t>tuples.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714" y="5731272"/>
            <a:ext cx="2794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Tuples, Dictionaries &amp;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0" y="966470"/>
            <a:ext cx="3670300" cy="2654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10" y="966470"/>
            <a:ext cx="5626100" cy="3340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1069" y="36856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Helvetica" charset="0"/>
              </a:rPr>
              <a:t>We can use the built-in zip function to generate a sequence of tuples from two lists.</a:t>
            </a:r>
            <a:endParaRPr lang="en-US">
              <a:effectLst/>
              <a:latin typeface="Helvetic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24" y="4813300"/>
            <a:ext cx="2273300" cy="149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069" y="5130800"/>
            <a:ext cx="48514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030" y="5181600"/>
            <a:ext cx="546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Tuples, Dictionaries &amp; Sets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836" y="1123950"/>
            <a:ext cx="2926648" cy="2213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10" y="3727450"/>
            <a:ext cx="3232894" cy="294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470" y="1123950"/>
            <a:ext cx="5829300" cy="260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370" y="4475480"/>
            <a:ext cx="5651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8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Tuples, Dictionaries &amp; Sets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41068" y="1123950"/>
            <a:ext cx="110832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Lists and tuples are convenient for storing collections of data, but they have some limitations. For one, we</a:t>
            </a:r>
          </a:p>
          <a:p>
            <a:r>
              <a:rPr lang="en-US" dirty="0">
                <a:latin typeface="Helvetica" charset="0"/>
              </a:rPr>
              <a:t>locate an element within a list or tuple based on its position (index). While this approach is fine for many</a:t>
            </a:r>
          </a:p>
          <a:p>
            <a:r>
              <a:rPr lang="en-US" dirty="0">
                <a:latin typeface="Helvetica" charset="0"/>
              </a:rPr>
              <a:t>applications, in other situations this access-by-index approach is awkward or inefficient.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1068" y="2203996"/>
            <a:ext cx="10915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A Python dictionary is an associative container which permits access based on a key, rather than </a:t>
            </a:r>
            <a:r>
              <a:rPr lang="en-US" dirty="0" smtClean="0">
                <a:latin typeface="Helvetica" charset="0"/>
              </a:rPr>
              <a:t>an index</a:t>
            </a:r>
            <a:r>
              <a:rPr lang="en-US" dirty="0">
                <a:latin typeface="Helvetica" charset="0"/>
              </a:rPr>
              <a:t>. Unlike an index, a key is not restricted to an integer expression.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0" y="3366770"/>
            <a:ext cx="4025900" cy="234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80" y="2915960"/>
            <a:ext cx="4191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7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123950"/>
            <a:ext cx="5253988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4" y="3282087"/>
            <a:ext cx="5861686" cy="2819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640719"/>
            <a:ext cx="2667000" cy="181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82714" y="1123950"/>
            <a:ext cx="5389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A list is an object that holds a collection of </a:t>
            </a:r>
            <a:r>
              <a:rPr lang="en-US" dirty="0" smtClean="0">
                <a:latin typeface="Helvetica" charset="0"/>
              </a:rPr>
              <a:t>objects; it </a:t>
            </a:r>
            <a:r>
              <a:rPr lang="en-US" dirty="0">
                <a:latin typeface="Helvetica" charset="0"/>
              </a:rPr>
              <a:t>represents a sequence of data. In that sense, a list </a:t>
            </a:r>
            <a:r>
              <a:rPr lang="en-US" dirty="0" smtClean="0">
                <a:latin typeface="Helvetica" charset="0"/>
              </a:rPr>
              <a:t>is similar </a:t>
            </a:r>
            <a:r>
              <a:rPr lang="en-US" dirty="0">
                <a:latin typeface="Helvetica" charset="0"/>
              </a:rPr>
              <a:t>to a string, except a string can </a:t>
            </a:r>
            <a:r>
              <a:rPr lang="en-US" dirty="0" smtClean="0">
                <a:latin typeface="Helvetica" charset="0"/>
              </a:rPr>
              <a:t>hold only </a:t>
            </a:r>
            <a:r>
              <a:rPr lang="en-US" dirty="0">
                <a:latin typeface="Helvetica" charset="0"/>
              </a:rPr>
              <a:t>characters. A list can hold any Python </a:t>
            </a:r>
            <a:r>
              <a:rPr lang="en-US" dirty="0" smtClean="0">
                <a:latin typeface="Helvetica" charset="0"/>
              </a:rPr>
              <a:t>object. A </a:t>
            </a:r>
            <a:r>
              <a:rPr lang="en-US" dirty="0">
                <a:latin typeface="Helvetica" charset="0"/>
              </a:rPr>
              <a:t>list </a:t>
            </a:r>
            <a:r>
              <a:rPr lang="en-US" dirty="0" smtClean="0">
                <a:latin typeface="Helvetica" charset="0"/>
              </a:rPr>
              <a:t>need not </a:t>
            </a:r>
            <a:r>
              <a:rPr lang="en-US" dirty="0">
                <a:latin typeface="Helvetica" charset="0"/>
              </a:rPr>
              <a:t>be homogeneous; that is, </a:t>
            </a:r>
            <a:r>
              <a:rPr lang="en-US" dirty="0" smtClean="0">
                <a:latin typeface="Helvetica" charset="0"/>
              </a:rPr>
              <a:t>the elements </a:t>
            </a:r>
            <a:r>
              <a:rPr lang="en-US" dirty="0">
                <a:latin typeface="Helvetica" charset="0"/>
              </a:rPr>
              <a:t>of a list do not all have to be of the same type.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23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Tuples, Dictionaries &amp; Sets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1069" y="1123950"/>
            <a:ext cx="4987291" cy="4247317"/>
          </a:xfrm>
          <a:prstGeom prst="rect">
            <a:avLst/>
          </a:prstGeom>
          <a:gradFill>
            <a:gsLst>
              <a:gs pos="100000">
                <a:schemeClr val="accent1">
                  <a:lumMod val="79000"/>
                  <a:lumOff val="21000"/>
                  <a:alpha val="3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charset="0"/>
              </a:rPr>
              <a:t>Notice that, unlike a list which uses square brackets ([]), the contents of a dictionary appear within curly braces ({}). To access an element within a dictionary, however, we use square brackets exactly as we would with a list. In a dictionary every key has an associated value. The dictionary d from the interactive sequence above pairs the key </a:t>
            </a:r>
            <a:r>
              <a:rPr lang="en-US" dirty="0" smtClean="0">
                <a:solidFill>
                  <a:srgbClr val="9A0000"/>
                </a:solidFill>
                <a:latin typeface="Helvetica" charset="0"/>
              </a:rPr>
              <a:t>'Fred' </a:t>
            </a:r>
            <a:r>
              <a:rPr lang="en-US" dirty="0" smtClean="0">
                <a:latin typeface="Helvetica" charset="0"/>
              </a:rPr>
              <a:t>with the value 44. It also pairs the key </a:t>
            </a:r>
            <a:r>
              <a:rPr lang="en-US" dirty="0" smtClean="0">
                <a:solidFill>
                  <a:srgbClr val="9A0000"/>
                </a:solidFill>
                <a:latin typeface="Helvetica" charset="0"/>
              </a:rPr>
              <a:t>'Ella' </a:t>
            </a:r>
            <a:r>
              <a:rPr lang="en-US" dirty="0" smtClean="0">
                <a:latin typeface="Helvetica" charset="0"/>
              </a:rPr>
              <a:t>with the value 31.</a:t>
            </a:r>
          </a:p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latin typeface="Helvetica" charset="0"/>
              </a:rPr>
              <a:t>The following assignment statement associates a value with a key: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d[</a:t>
            </a:r>
            <a:r>
              <a:rPr lang="en-US" dirty="0" smtClean="0">
                <a:solidFill>
                  <a:srgbClr val="9A0000"/>
                </a:solidFill>
                <a:latin typeface="Helvetica" charset="0"/>
              </a:rPr>
              <a:t>'Fred'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] = 44 </a:t>
            </a:r>
            <a:r>
              <a:rPr lang="en-US" dirty="0" smtClean="0">
                <a:solidFill>
                  <a:srgbClr val="19B419"/>
                </a:solidFill>
                <a:latin typeface="Helvetica" charset="0"/>
              </a:rPr>
              <a:t># Associate value 44 with key 'Fred'</a:t>
            </a:r>
            <a:endParaRPr lang="en-US" dirty="0">
              <a:solidFill>
                <a:srgbClr val="19B419"/>
              </a:solidFill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0" y="1123950"/>
            <a:ext cx="5958840" cy="2031325"/>
          </a:xfrm>
          <a:prstGeom prst="rect">
            <a:avLst/>
          </a:prstGeom>
          <a:gradFill>
            <a:gsLst>
              <a:gs pos="100000">
                <a:schemeClr val="accent1">
                  <a:lumMod val="79000"/>
                  <a:lumOff val="21000"/>
                  <a:alpha val="3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We can check to see if a key is present in a dictionary with the </a:t>
            </a:r>
            <a:r>
              <a:rPr lang="en-US" dirty="0">
                <a:solidFill>
                  <a:srgbClr val="0000B4"/>
                </a:solidFill>
                <a:latin typeface="Helvetica" charset="0"/>
              </a:rPr>
              <a:t>in </a:t>
            </a:r>
            <a:r>
              <a:rPr lang="en-US" dirty="0">
                <a:latin typeface="Helvetica" charset="0"/>
              </a:rPr>
              <a:t>operator:</a:t>
            </a:r>
          </a:p>
          <a:p>
            <a:r>
              <a:rPr lang="en-US" dirty="0">
                <a:solidFill>
                  <a:srgbClr val="0000B4"/>
                </a:solidFill>
                <a:latin typeface="Helvetica" charset="0"/>
              </a:rPr>
              <a:t>if 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'Fred' </a:t>
            </a:r>
            <a:r>
              <a:rPr lang="en-US" dirty="0">
                <a:solidFill>
                  <a:srgbClr val="0000B4"/>
                </a:solidFill>
                <a:latin typeface="Helvetica" charset="0"/>
              </a:rPr>
              <a:t>in 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d: </a:t>
            </a:r>
            <a:r>
              <a:rPr lang="en-US" dirty="0">
                <a:solidFill>
                  <a:srgbClr val="19B419"/>
                </a:solidFill>
                <a:latin typeface="Helvetica" charset="0"/>
              </a:rPr>
              <a:t># Check to see if 'Fred' is a valid key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	print(d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[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'Fred'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]) </a:t>
            </a:r>
            <a:r>
              <a:rPr lang="en-US" dirty="0">
                <a:solidFill>
                  <a:srgbClr val="19B419"/>
                </a:solidFill>
                <a:latin typeface="Helvetica" charset="0"/>
              </a:rPr>
              <a:t># Print the value associated </a:t>
            </a:r>
            <a:r>
              <a:rPr lang="en-US" dirty="0" smtClean="0">
                <a:solidFill>
                  <a:srgbClr val="19B419"/>
                </a:solidFill>
                <a:latin typeface="Helvetica" charset="0"/>
              </a:rPr>
              <a:t>with key </a:t>
            </a:r>
            <a:r>
              <a:rPr lang="en-US" dirty="0" smtClean="0">
                <a:solidFill>
                  <a:srgbClr val="0000B4"/>
                </a:solidFill>
                <a:latin typeface="Helvetica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:</a:t>
            </a:r>
            <a:endParaRPr lang="en-US" dirty="0">
              <a:solidFill>
                <a:srgbClr val="0000B4"/>
              </a:solidFill>
              <a:latin typeface="Helvetic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	print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(</a:t>
            </a:r>
            <a:r>
              <a:rPr lang="en-US" dirty="0">
                <a:solidFill>
                  <a:srgbClr val="9A0000"/>
                </a:solidFill>
                <a:latin typeface="Helvetica" charset="0"/>
              </a:rPr>
              <a:t>'\'Fred\' is not a key in d'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) </a:t>
            </a:r>
            <a:r>
              <a:rPr lang="en-US" dirty="0">
                <a:solidFill>
                  <a:srgbClr val="19B419"/>
                </a:solidFill>
                <a:latin typeface="Helvetica" charset="0"/>
              </a:rPr>
              <a:t># Warn user of missing key</a:t>
            </a:r>
            <a:endParaRPr lang="en-US" dirty="0">
              <a:solidFill>
                <a:srgbClr val="9A0000"/>
              </a:solidFill>
              <a:effectLst/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3603397"/>
            <a:ext cx="5928360" cy="1754326"/>
          </a:xfrm>
          <a:prstGeom prst="rect">
            <a:avLst/>
          </a:prstGeom>
          <a:gradFill>
            <a:gsLst>
              <a:gs pos="100000">
                <a:schemeClr val="accent1">
                  <a:lumMod val="79000"/>
                  <a:lumOff val="21000"/>
                  <a:alpha val="3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charset="0"/>
              </a:rPr>
              <a:t>• The keys in a dictionary may have different types</a:t>
            </a:r>
          </a:p>
          <a:p>
            <a:r>
              <a:rPr lang="en-US" dirty="0" smtClean="0">
                <a:latin typeface="Helvetica" charset="0"/>
              </a:rPr>
              <a:t>• The values in a dictionary may have different types</a:t>
            </a:r>
          </a:p>
          <a:p>
            <a:r>
              <a:rPr lang="en-US" dirty="0" smtClean="0">
                <a:latin typeface="Helvetica" charset="0"/>
              </a:rPr>
              <a:t>• The values in a dictionary may be mutable objects</a:t>
            </a:r>
          </a:p>
          <a:p>
            <a:r>
              <a:rPr lang="en-US" dirty="0" smtClean="0">
                <a:latin typeface="Helvetica" charset="0"/>
              </a:rPr>
              <a:t>• The order of </a:t>
            </a:r>
            <a:r>
              <a:rPr lang="en-US" dirty="0" err="1" smtClean="0">
                <a:latin typeface="Helvetica" charset="0"/>
              </a:rPr>
              <a:t>key:value</a:t>
            </a:r>
            <a:r>
              <a:rPr lang="en-US" dirty="0" smtClean="0">
                <a:latin typeface="Helvetica" charset="0"/>
              </a:rPr>
              <a:t> pairs in a dictionary are independent of the order of their insertion into the</a:t>
            </a:r>
          </a:p>
          <a:p>
            <a:r>
              <a:rPr lang="en-US" dirty="0" smtClean="0">
                <a:latin typeface="Helvetica" charset="0"/>
              </a:rPr>
              <a:t>dictionary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04160" y="5805845"/>
            <a:ext cx="6096000" cy="646331"/>
          </a:xfrm>
          <a:prstGeom prst="rect">
            <a:avLst/>
          </a:prstGeom>
          <a:gradFill>
            <a:gsLst>
              <a:gs pos="100000">
                <a:schemeClr val="accent1">
                  <a:lumMod val="79000"/>
                  <a:lumOff val="21000"/>
                  <a:alpha val="3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spAutoFit/>
          </a:bodyPr>
          <a:lstStyle/>
          <a:p>
            <a:r>
              <a:rPr lang="mr-IN" dirty="0" err="1">
                <a:latin typeface="Helvetica" charset="0"/>
              </a:rPr>
              <a:t>d</a:t>
            </a:r>
            <a:r>
              <a:rPr lang="mr-IN" dirty="0">
                <a:latin typeface="Helvetica" charset="0"/>
              </a:rPr>
              <a:t> = {</a:t>
            </a:r>
            <a:r>
              <a:rPr lang="mr-IN" dirty="0">
                <a:solidFill>
                  <a:srgbClr val="9A0000"/>
                </a:solidFill>
                <a:latin typeface="Helvetica" charset="0"/>
              </a:rPr>
              <a:t>'</a:t>
            </a:r>
            <a:r>
              <a:rPr lang="mr-IN" dirty="0" err="1">
                <a:solidFill>
                  <a:srgbClr val="9A0000"/>
                </a:solidFill>
                <a:latin typeface="Helvetica" charset="0"/>
              </a:rPr>
              <a:t>Fred</a:t>
            </a:r>
            <a:r>
              <a:rPr lang="mr-IN" dirty="0">
                <a:solidFill>
                  <a:srgbClr val="9A0000"/>
                </a:solidFill>
                <a:latin typeface="Helvetica" charset="0"/>
              </a:rPr>
              <a:t>'</a:t>
            </a:r>
            <a:r>
              <a:rPr lang="mr-IN" dirty="0">
                <a:latin typeface="Helvetica" charset="0"/>
              </a:rPr>
              <a:t>: 44, </a:t>
            </a:r>
            <a:r>
              <a:rPr lang="mr-IN" dirty="0">
                <a:solidFill>
                  <a:srgbClr val="9A0000"/>
                </a:solidFill>
                <a:latin typeface="Helvetica" charset="0"/>
              </a:rPr>
              <a:t>'</a:t>
            </a:r>
            <a:r>
              <a:rPr lang="mr-IN" dirty="0" err="1">
                <a:solidFill>
                  <a:srgbClr val="9A0000"/>
                </a:solidFill>
                <a:latin typeface="Helvetica" charset="0"/>
              </a:rPr>
              <a:t>Ella</a:t>
            </a:r>
            <a:r>
              <a:rPr lang="mr-IN" dirty="0">
                <a:solidFill>
                  <a:srgbClr val="9A0000"/>
                </a:solidFill>
                <a:latin typeface="Helvetica" charset="0"/>
              </a:rPr>
              <a:t>'</a:t>
            </a:r>
            <a:r>
              <a:rPr lang="mr-IN" dirty="0">
                <a:latin typeface="Helvetica" charset="0"/>
              </a:rPr>
              <a:t>: 39, </a:t>
            </a:r>
            <a:r>
              <a:rPr lang="mr-IN" dirty="0">
                <a:solidFill>
                  <a:srgbClr val="9A0000"/>
                </a:solidFill>
                <a:latin typeface="Helvetica" charset="0"/>
              </a:rPr>
              <a:t>'</a:t>
            </a:r>
            <a:r>
              <a:rPr lang="mr-IN" dirty="0" err="1">
                <a:solidFill>
                  <a:srgbClr val="9A0000"/>
                </a:solidFill>
                <a:latin typeface="Helvetica" charset="0"/>
              </a:rPr>
              <a:t>Owen</a:t>
            </a:r>
            <a:r>
              <a:rPr lang="mr-IN" dirty="0">
                <a:solidFill>
                  <a:srgbClr val="9A0000"/>
                </a:solidFill>
                <a:latin typeface="Helvetica" charset="0"/>
              </a:rPr>
              <a:t>'</a:t>
            </a:r>
            <a:r>
              <a:rPr lang="mr-IN" dirty="0">
                <a:latin typeface="Helvetica" charset="0"/>
              </a:rPr>
              <a:t>: 40, </a:t>
            </a:r>
            <a:r>
              <a:rPr lang="mr-IN" dirty="0">
                <a:solidFill>
                  <a:srgbClr val="9A0000"/>
                </a:solidFill>
                <a:latin typeface="Helvetica" charset="0"/>
              </a:rPr>
              <a:t>'</a:t>
            </a:r>
            <a:r>
              <a:rPr lang="mr-IN" dirty="0" err="1">
                <a:solidFill>
                  <a:srgbClr val="9A0000"/>
                </a:solidFill>
                <a:latin typeface="Helvetica" charset="0"/>
              </a:rPr>
              <a:t>Zoe</a:t>
            </a:r>
            <a:r>
              <a:rPr lang="mr-IN" dirty="0">
                <a:solidFill>
                  <a:srgbClr val="9A0000"/>
                </a:solidFill>
                <a:latin typeface="Helvetica" charset="0"/>
              </a:rPr>
              <a:t>'</a:t>
            </a:r>
            <a:r>
              <a:rPr lang="mr-IN" dirty="0">
                <a:latin typeface="Helvetica" charset="0"/>
              </a:rPr>
              <a:t>: 41}</a:t>
            </a:r>
          </a:p>
          <a:p>
            <a:r>
              <a:rPr lang="mr-IN" dirty="0" err="1">
                <a:latin typeface="Helvetica" charset="0"/>
              </a:rPr>
              <a:t>print</a:t>
            </a:r>
            <a:r>
              <a:rPr lang="mr-IN" dirty="0">
                <a:latin typeface="Helvetica" charset="0"/>
              </a:rPr>
              <a:t>(</a:t>
            </a:r>
            <a:r>
              <a:rPr lang="mr-IN" dirty="0" err="1">
                <a:latin typeface="Helvetica" charset="0"/>
              </a:rPr>
              <a:t>d</a:t>
            </a:r>
            <a:r>
              <a:rPr lang="mr-IN" dirty="0">
                <a:latin typeface="Helvetica" charset="0"/>
              </a:rPr>
              <a:t>)</a:t>
            </a:r>
            <a:endParaRPr lang="mr-IN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Tuples, Dictionaries &amp;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20" y="1437640"/>
            <a:ext cx="7239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Keyword Arguments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69" y="847725"/>
            <a:ext cx="3737611" cy="260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82867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charset="0"/>
              </a:rPr>
              <a:t>The calling code assigns the value of the first actual parameter to the first formal parameter. It assigns the</a:t>
            </a:r>
          </a:p>
          <a:p>
            <a:r>
              <a:rPr lang="en-US" dirty="0">
                <a:latin typeface="Helvetica" charset="0"/>
              </a:rPr>
              <a:t>value of the second parameter to the second formal parameter. Finally, it assigns the value of the third</a:t>
            </a:r>
          </a:p>
          <a:p>
            <a:r>
              <a:rPr lang="en-US" dirty="0">
                <a:latin typeface="Helvetica" charset="0"/>
              </a:rPr>
              <a:t>actual parameter to the third formal parameter</a:t>
            </a:r>
            <a:r>
              <a:rPr lang="en-US" dirty="0" smtClean="0">
                <a:latin typeface="Helvetica" charset="0"/>
              </a:rPr>
              <a:t>.</a:t>
            </a:r>
          </a:p>
          <a:p>
            <a:endParaRPr lang="en-US" dirty="0">
              <a:effectLst/>
              <a:latin typeface="Helvetica" charset="0"/>
            </a:endParaRPr>
          </a:p>
          <a:p>
            <a:r>
              <a:rPr lang="en-US" dirty="0"/>
              <a:t>Python allows the caller to pass its actual parameters in any order using a technique known as </a:t>
            </a:r>
            <a:r>
              <a:rPr lang="en-US" dirty="0" smtClean="0"/>
              <a:t>keyword arguments</a:t>
            </a:r>
            <a:r>
              <a:rPr lang="en-US" dirty="0"/>
              <a:t>.</a:t>
            </a:r>
          </a:p>
          <a:p>
            <a:endParaRPr lang="en-US" dirty="0"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40" y="3413998"/>
            <a:ext cx="6410960" cy="33172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1069" y="3987403"/>
            <a:ext cx="36004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We can define a function to require keyword parameters by prefixing a formal parameter with </a:t>
            </a:r>
            <a:r>
              <a:rPr lang="en-US" dirty="0" smtClean="0">
                <a:latin typeface="Helvetica" charset="0"/>
              </a:rPr>
              <a:t>two asterisks </a:t>
            </a:r>
            <a:r>
              <a:rPr lang="en-US" dirty="0">
                <a:latin typeface="Helvetica" charset="0"/>
              </a:rPr>
              <a:t>(**). The following function requires the caller to pass three actual parameters named a, b, and </a:t>
            </a:r>
            <a:r>
              <a:rPr lang="en-US" dirty="0" smtClean="0">
                <a:latin typeface="Helvetica" charset="0"/>
              </a:rPr>
              <a:t>c.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Keyword Arguments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341120"/>
            <a:ext cx="59563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30" y="4881880"/>
            <a:ext cx="2806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Sets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1068" y="1008579"/>
            <a:ext cx="110832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Python provides a data structure that represents a mathematical set. As with mathematical sets, we use </a:t>
            </a:r>
            <a:r>
              <a:rPr lang="en-US" dirty="0" smtClean="0">
                <a:latin typeface="Helvetica" charset="0"/>
              </a:rPr>
              <a:t>curly braces </a:t>
            </a:r>
            <a:r>
              <a:rPr lang="en-US" dirty="0">
                <a:latin typeface="Helvetica" charset="0"/>
              </a:rPr>
              <a:t>({}) in Python code to enclose the elements of a literal set. Python distinguishes between set </a:t>
            </a:r>
            <a:r>
              <a:rPr lang="en-US" dirty="0" smtClean="0">
                <a:latin typeface="Helvetica" charset="0"/>
              </a:rPr>
              <a:t>literals and </a:t>
            </a:r>
            <a:r>
              <a:rPr lang="en-US" dirty="0">
                <a:latin typeface="Helvetica" charset="0"/>
              </a:rPr>
              <a:t>dictionary literals by the fact that all the items in a dictionary are colon-connected (:) key-value </a:t>
            </a:r>
            <a:r>
              <a:rPr lang="en-US" dirty="0" smtClean="0">
                <a:latin typeface="Helvetica" charset="0"/>
              </a:rPr>
              <a:t>pairs, while </a:t>
            </a:r>
            <a:r>
              <a:rPr lang="en-US" dirty="0">
                <a:latin typeface="Helvetica" charset="0"/>
              </a:rPr>
              <a:t>the elements in a set are simply values. Unlike Python lists, sets are unordered and may contain </a:t>
            </a:r>
            <a:r>
              <a:rPr lang="en-US" dirty="0" smtClean="0">
                <a:latin typeface="Helvetica" charset="0"/>
              </a:rPr>
              <a:t>no duplicate </a:t>
            </a:r>
            <a:r>
              <a:rPr lang="en-US" dirty="0">
                <a:latin typeface="Helvetica" charset="0"/>
              </a:rPr>
              <a:t>elements.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2600960"/>
            <a:ext cx="2933700" cy="162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20" y="4832867"/>
            <a:ext cx="4368800" cy="161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70" y="2600960"/>
            <a:ext cx="3822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63040"/>
            <a:ext cx="965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Set Qualification with all/any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1318260"/>
            <a:ext cx="34671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0" y="1419860"/>
            <a:ext cx="51816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0" y="2529840"/>
            <a:ext cx="29464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190" y="2504440"/>
            <a:ext cx="29464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290" y="2529840"/>
            <a:ext cx="2768600" cy="63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90" y="3512820"/>
            <a:ext cx="26543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040" y="3549650"/>
            <a:ext cx="2806700" cy="59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4190" y="3550920"/>
            <a:ext cx="267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Handling Exceptions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7248" y="1123950"/>
            <a:ext cx="1125093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Python’s exception handling infrastructure allows programmers to cleanly separate the code that implements</a:t>
            </a:r>
          </a:p>
          <a:p>
            <a:r>
              <a:rPr lang="en-US" dirty="0">
                <a:latin typeface="Helvetica" charset="0"/>
              </a:rPr>
              <a:t>the focused algorithm from the code that deals with exceptional situations that the algorithm </a:t>
            </a:r>
            <a:r>
              <a:rPr lang="en-US" dirty="0" smtClean="0">
                <a:latin typeface="Helvetica" charset="0"/>
              </a:rPr>
              <a:t>may face</a:t>
            </a:r>
            <a:r>
              <a:rPr lang="en-US" dirty="0">
                <a:latin typeface="Helvetica" charset="0"/>
              </a:rPr>
              <a:t>. This approach is more modular and encourages the development of code that is cleaner and easier </a:t>
            </a:r>
            <a:r>
              <a:rPr lang="en-US" dirty="0" smtClean="0">
                <a:latin typeface="Helvetica" charset="0"/>
              </a:rPr>
              <a:t>to maintain </a:t>
            </a:r>
            <a:r>
              <a:rPr lang="en-US" dirty="0">
                <a:latin typeface="Helvetica" charset="0"/>
              </a:rPr>
              <a:t>and debug</a:t>
            </a:r>
            <a:r>
              <a:rPr lang="en-US" dirty="0" smtClean="0">
                <a:latin typeface="Helvetica" charset="0"/>
              </a:rPr>
              <a:t>.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An exception is a special object that the executing program can create when it encounters an extraordinary</a:t>
            </a:r>
          </a:p>
          <a:p>
            <a:r>
              <a:rPr lang="en-US" dirty="0">
                <a:latin typeface="Helvetica" charset="0"/>
              </a:rPr>
              <a:t>situation. Such a situation almost always represents a problem, usually some sort of run-time error</a:t>
            </a:r>
            <a:r>
              <a:rPr lang="en-US" dirty="0" smtClean="0">
                <a:latin typeface="Helvetica" charset="0"/>
              </a:rPr>
              <a:t>.</a:t>
            </a:r>
          </a:p>
          <a:p>
            <a:endParaRPr lang="en-US" dirty="0">
              <a:effectLst/>
              <a:latin typeface="Helvetica" charset="0"/>
            </a:endParaRPr>
          </a:p>
          <a:p>
            <a:r>
              <a:rPr lang="en-US" dirty="0"/>
              <a:t>Examples of exceptional situations include:</a:t>
            </a:r>
          </a:p>
          <a:p>
            <a:r>
              <a:rPr lang="en-US" dirty="0"/>
              <a:t>• attempting to read past the end of a file</a:t>
            </a:r>
          </a:p>
          <a:p>
            <a:r>
              <a:rPr lang="en-US" dirty="0"/>
              <a:t>• evaluating the expression </a:t>
            </a:r>
            <a:r>
              <a:rPr lang="en-US" dirty="0" err="1"/>
              <a:t>lst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where </a:t>
            </a:r>
            <a:r>
              <a:rPr lang="en-US" dirty="0" err="1"/>
              <a:t>lst</a:t>
            </a:r>
            <a:r>
              <a:rPr lang="en-US" dirty="0"/>
              <a:t> is a list, and </a:t>
            </a:r>
            <a:r>
              <a:rPr lang="en-US" dirty="0" err="1"/>
              <a:t>i</a:t>
            </a:r>
            <a:r>
              <a:rPr lang="en-US" dirty="0"/>
              <a:t> ≥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lst</a:t>
            </a:r>
            <a:r>
              <a:rPr lang="en-US" dirty="0"/>
              <a:t>).</a:t>
            </a:r>
          </a:p>
          <a:p>
            <a:r>
              <a:rPr lang="en-US" dirty="0"/>
              <a:t>• attempting to convert a nonnumeric string to a number, as in </a:t>
            </a:r>
            <a:r>
              <a:rPr lang="en-US" dirty="0" err="1"/>
              <a:t>int</a:t>
            </a:r>
            <a:r>
              <a:rPr lang="en-US" dirty="0"/>
              <a:t>('Fred')</a:t>
            </a:r>
          </a:p>
          <a:p>
            <a:r>
              <a:rPr lang="en-US" dirty="0"/>
              <a:t>• attempting to read a variable that has not been defined</a:t>
            </a:r>
          </a:p>
          <a:p>
            <a:r>
              <a:rPr lang="en-US" dirty="0"/>
              <a:t>• attempting to read data from the network when the connection is lost</a:t>
            </a: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7247" y="5220176"/>
            <a:ext cx="11250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The standard Python library uses exceptions, and programmers can </a:t>
            </a:r>
            <a:r>
              <a:rPr lang="en-US" dirty="0" smtClean="0">
                <a:latin typeface="Helvetica" charset="0"/>
              </a:rPr>
              <a:t>create new </a:t>
            </a:r>
            <a:r>
              <a:rPr lang="en-US" dirty="0">
                <a:latin typeface="Helvetica" charset="0"/>
              </a:rPr>
              <a:t>exceptions that address issues specific to their particular problems. These exceptions all use a </a:t>
            </a:r>
            <a:r>
              <a:rPr lang="en-US" dirty="0" smtClean="0">
                <a:latin typeface="Helvetica" charset="0"/>
              </a:rPr>
              <a:t>common syntax </a:t>
            </a:r>
            <a:r>
              <a:rPr lang="en-US" dirty="0">
                <a:latin typeface="Helvetica" charset="0"/>
              </a:rPr>
              <a:t>and are completely compatible with each other.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0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Handling Exceptions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69" y="1950354"/>
            <a:ext cx="6165849" cy="2765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60" y="1123950"/>
            <a:ext cx="4851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Handling Exceptions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1395730"/>
            <a:ext cx="9677400" cy="260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90" y="4135120"/>
            <a:ext cx="6870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080" y="5668010"/>
            <a:ext cx="7518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41068" y="1123950"/>
            <a:ext cx="11083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A negative list index represents a negative offset from an imaginary element one past the end of the </a:t>
            </a:r>
            <a:r>
              <a:rPr lang="en-US" dirty="0" smtClean="0">
                <a:latin typeface="Helvetica" charset="0"/>
              </a:rPr>
              <a:t>list. For </a:t>
            </a:r>
            <a:r>
              <a:rPr lang="en-US" dirty="0">
                <a:latin typeface="Helvetica" charset="0"/>
              </a:rPr>
              <a:t>list a, the expression a[-1] represents the last element in a.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68" y="1778000"/>
            <a:ext cx="5339080" cy="313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620" y="3117850"/>
            <a:ext cx="2921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169" y="1943100"/>
            <a:ext cx="4916169" cy="234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169" y="4465419"/>
            <a:ext cx="4916169" cy="2082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68" y="5034280"/>
            <a:ext cx="2015492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Handling Exceptions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4" y="1123950"/>
            <a:ext cx="107696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Handling Exceptions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80" y="966470"/>
            <a:ext cx="8026400" cy="166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44" y="2797810"/>
            <a:ext cx="6569076" cy="37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4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Handling Exceptions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570" y="1254760"/>
            <a:ext cx="6311900" cy="233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70" y="3977640"/>
            <a:ext cx="6489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Handling Exceptions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30" y="1336696"/>
            <a:ext cx="9897110" cy="48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9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Handling Exceptions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123950"/>
            <a:ext cx="10027920" cy="51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1123950"/>
            <a:ext cx="7543800" cy="231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4883150"/>
            <a:ext cx="60833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870" y="3662680"/>
            <a:ext cx="610870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15400" y="1841500"/>
            <a:ext cx="252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Mutable Lists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04390" y="3833903"/>
            <a:ext cx="252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List Traversal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7264400" y="5314662"/>
            <a:ext cx="4514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Strings </a:t>
            </a:r>
            <a:r>
              <a:rPr lang="en-US" sz="3200" smtClean="0"/>
              <a:t>are immutable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74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058545"/>
            <a:ext cx="8534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" y="2096135"/>
            <a:ext cx="6375400" cy="153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594" y="4537710"/>
            <a:ext cx="6324600" cy="133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694" y="2202180"/>
            <a:ext cx="2527300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69" y="3759200"/>
            <a:ext cx="4301491" cy="29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20" y="498951"/>
            <a:ext cx="4826000" cy="161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69" y="1169352"/>
            <a:ext cx="4724400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69" y="2908300"/>
            <a:ext cx="3670300" cy="317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160" y="2292350"/>
            <a:ext cx="71882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69" y="1258570"/>
            <a:ext cx="6757670" cy="54083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61960" y="1803266"/>
            <a:ext cx="396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If a refers to a list, the </a:t>
            </a:r>
            <a:r>
              <a:rPr lang="en-US" dirty="0" smtClean="0">
                <a:latin typeface="Helvetica" charset="0"/>
              </a:rPr>
              <a:t>statement,</a:t>
            </a:r>
            <a:endParaRPr lang="en-US" dirty="0"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latin typeface="Helvetica" charset="0"/>
              </a:rPr>
              <a:t>b </a:t>
            </a:r>
            <a:r>
              <a:rPr lang="en-US" dirty="0">
                <a:latin typeface="Helvetica" charset="0"/>
              </a:rPr>
              <a:t>= a</a:t>
            </a:r>
          </a:p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latin typeface="Helvetica" charset="0"/>
              </a:rPr>
              <a:t>does </a:t>
            </a:r>
            <a:r>
              <a:rPr lang="en-US" dirty="0">
                <a:latin typeface="Helvetica" charset="0"/>
              </a:rPr>
              <a:t>not make a copy of a’s list. Instead it makes a and b aliases </a:t>
            </a:r>
            <a:r>
              <a:rPr lang="en-US" dirty="0" smtClean="0">
                <a:latin typeface="Helvetica" charset="0"/>
              </a:rPr>
              <a:t>to the </a:t>
            </a:r>
            <a:r>
              <a:rPr lang="en-US" dirty="0">
                <a:latin typeface="Helvetica" charset="0"/>
              </a:rPr>
              <a:t>same list. Lists are mutable data</a:t>
            </a:r>
          </a:p>
          <a:p>
            <a:r>
              <a:rPr lang="en-US" dirty="0">
                <a:latin typeface="Helvetica" charset="0"/>
              </a:rPr>
              <a:t>structures. We may </a:t>
            </a:r>
            <a:r>
              <a:rPr lang="en-US" dirty="0" smtClean="0">
                <a:latin typeface="Helvetica" charset="0"/>
              </a:rPr>
              <a:t>reassign individual </a:t>
            </a:r>
            <a:r>
              <a:rPr lang="en-US" dirty="0">
                <a:latin typeface="Helvetica" charset="0"/>
              </a:rPr>
              <a:t>list elements via []. If more than one variable is bound to the </a:t>
            </a:r>
            <a:r>
              <a:rPr lang="en-US" dirty="0" smtClean="0">
                <a:latin typeface="Helvetica" charset="0"/>
              </a:rPr>
              <a:t>same list</a:t>
            </a:r>
            <a:r>
              <a:rPr lang="en-US" dirty="0">
                <a:latin typeface="Helvetica" charset="0"/>
              </a:rPr>
              <a:t>, any element modification through one of the variables </a:t>
            </a:r>
            <a:r>
              <a:rPr lang="en-US" dirty="0" smtClean="0">
                <a:latin typeface="Helvetica" charset="0"/>
              </a:rPr>
              <a:t>will affect </a:t>
            </a:r>
            <a:r>
              <a:rPr lang="en-US" dirty="0">
                <a:latin typeface="Helvetica" charset="0"/>
              </a:rPr>
              <a:t>the list from the point of view of </a:t>
            </a:r>
            <a:r>
              <a:rPr lang="en-US" dirty="0" smtClean="0">
                <a:latin typeface="Helvetica" charset="0"/>
              </a:rPr>
              <a:t>all the </a:t>
            </a:r>
            <a:r>
              <a:rPr lang="en-US" dirty="0">
                <a:latin typeface="Helvetica" charset="0"/>
              </a:rPr>
              <a:t>aliased variables.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1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Lists - Slicing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1068" y="1231315"/>
            <a:ext cx="10610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 charset="0"/>
              </a:rPr>
              <a:t>We can make a new list from a portion of an existing list using a technique known as slicing.</a:t>
            </a:r>
            <a:endParaRPr lang="en-US"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20" y="2016760"/>
            <a:ext cx="3886200" cy="81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14" y="3376930"/>
            <a:ext cx="101346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6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69" y="255270"/>
            <a:ext cx="11083291" cy="868680"/>
          </a:xfrm>
        </p:spPr>
        <p:txBody>
          <a:bodyPr>
            <a:normAutofit/>
          </a:bodyPr>
          <a:lstStyle/>
          <a:p>
            <a:r>
              <a:rPr lang="en-US" dirty="0" smtClean="0"/>
              <a:t>Python Basics </a:t>
            </a:r>
            <a:r>
              <a:rPr lang="mr-IN" dirty="0" smtClean="0"/>
              <a:t>–</a:t>
            </a:r>
            <a:r>
              <a:rPr lang="en-US" dirty="0" smtClean="0"/>
              <a:t> Lists - Slicing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90" y="1285240"/>
            <a:ext cx="8293100" cy="370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64690" y="5267236"/>
            <a:ext cx="8293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Observe that when a slice involves a negative step value the first argument in the slice represents the end </a:t>
            </a:r>
            <a:r>
              <a:rPr lang="en-US" dirty="0" smtClean="0">
                <a:latin typeface="Helvetica" charset="0"/>
              </a:rPr>
              <a:t>of the </a:t>
            </a:r>
            <a:r>
              <a:rPr lang="en-US" dirty="0">
                <a:latin typeface="Helvetica" charset="0"/>
              </a:rPr>
              <a:t>reverse slice, and the second argument is the beginning of the slice.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88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7282</TotalTime>
  <Words>1633</Words>
  <Application>Microsoft Macintosh PowerPoint</Application>
  <PresentationFormat>Widescreen</PresentationFormat>
  <Paragraphs>123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Franklin Gothic Book</vt:lpstr>
      <vt:lpstr>Helvetica</vt:lpstr>
      <vt:lpstr>Mangal</vt:lpstr>
      <vt:lpstr>Crop</vt:lpstr>
      <vt:lpstr>Python programming</vt:lpstr>
      <vt:lpstr>Python Basics – Lists</vt:lpstr>
      <vt:lpstr>Python Basics – Lists</vt:lpstr>
      <vt:lpstr>Python Basics – Lists</vt:lpstr>
      <vt:lpstr>Python Basics – Lists</vt:lpstr>
      <vt:lpstr>Python Basics – Lists</vt:lpstr>
      <vt:lpstr>Python Basics – Lists</vt:lpstr>
      <vt:lpstr>Python Basics – Lists - Slicing</vt:lpstr>
      <vt:lpstr>Python Basics – Lists - Slicing</vt:lpstr>
      <vt:lpstr>Python Basics – Lists - Slicing</vt:lpstr>
      <vt:lpstr>Python Basics – List Element Removal</vt:lpstr>
      <vt:lpstr>Python Basics – List Methods</vt:lpstr>
      <vt:lpstr>Python Basics – List Methods</vt:lpstr>
      <vt:lpstr>Python Basics – List Comprehension</vt:lpstr>
      <vt:lpstr>Python Basics – Multi Dimensional Lists</vt:lpstr>
      <vt:lpstr>Python Basics – Tuples, Dictionaries &amp; Sets</vt:lpstr>
      <vt:lpstr>Python Basics – Tuples, Dictionaries &amp; Sets</vt:lpstr>
      <vt:lpstr>Python Basics – Tuples, Dictionaries &amp; Sets</vt:lpstr>
      <vt:lpstr>Python Basics – Tuples, Dictionaries &amp; Sets</vt:lpstr>
      <vt:lpstr>Python Basics – Tuples, Dictionaries &amp; Sets</vt:lpstr>
      <vt:lpstr>Python Basics – Tuples, Dictionaries &amp; Sets</vt:lpstr>
      <vt:lpstr>Python Basics – Keyword Arguments</vt:lpstr>
      <vt:lpstr>Python Basics – Keyword Arguments</vt:lpstr>
      <vt:lpstr>Python Basics – Sets</vt:lpstr>
      <vt:lpstr>Python Basics – Sets</vt:lpstr>
      <vt:lpstr>Python Basics – Set Qualification with all/any</vt:lpstr>
      <vt:lpstr>Python Basics – Handling Exceptions</vt:lpstr>
      <vt:lpstr>Python Basics – Handling Exceptions</vt:lpstr>
      <vt:lpstr>Python Basics – Handling Exceptions</vt:lpstr>
      <vt:lpstr>Python Basics – Handling Exceptions</vt:lpstr>
      <vt:lpstr>Python Basics – Handling Exceptions</vt:lpstr>
      <vt:lpstr>Python Basics – Handling Exceptions</vt:lpstr>
      <vt:lpstr>Python Basics – Handling Exceptions</vt:lpstr>
      <vt:lpstr>Python Basics – Handling Exceptions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Venkateshwaran Loganathan</dc:creator>
  <cp:lastModifiedBy>Venkateshwaran Loganathan</cp:lastModifiedBy>
  <cp:revision>59</cp:revision>
  <dcterms:created xsi:type="dcterms:W3CDTF">2019-11-21T11:06:10Z</dcterms:created>
  <dcterms:modified xsi:type="dcterms:W3CDTF">2020-04-02T20:21:18Z</dcterms:modified>
</cp:coreProperties>
</file>